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Inter" charset="1" panose="020B0502030000000004"/>
      <p:regular r:id="rId14"/>
    </p:embeddedFont>
    <p:embeddedFont>
      <p:font typeface="Inter Bold" charset="1" panose="020B0802030000000004"/>
      <p:regular r:id="rId15"/>
    </p:embeddedFont>
    <p:embeddedFont>
      <p:font typeface="Inter Italics" charset="1" panose="020B0502030000000004"/>
      <p:regular r:id="rId16"/>
    </p:embeddedFont>
    <p:embeddedFont>
      <p:font typeface="Inter Bold Italics" charset="1" panose="020B0802030000000004"/>
      <p:regular r:id="rId17"/>
    </p:embeddedFont>
    <p:embeddedFont>
      <p:font typeface="Hagrid Text Heavy" charset="1" panose="00000A00000000000000"/>
      <p:regular r:id="rId18"/>
    </p:embeddedFont>
    <p:embeddedFont>
      <p:font typeface="Avenir" charset="1" panose="020B0503020203020204"/>
      <p:regular r:id="rId19"/>
    </p:embeddedFont>
    <p:embeddedFont>
      <p:font typeface="Avenir Bold" charset="1" panose="020B0703020203020204"/>
      <p:regular r:id="rId20"/>
    </p:embeddedFont>
    <p:embeddedFont>
      <p:font typeface="Avenir Italics" charset="1" panose="020B0503020203090204"/>
      <p:regular r:id="rId21"/>
    </p:embeddedFont>
    <p:embeddedFont>
      <p:font typeface="Avenir Bold Italics" charset="1" panose="020B0703020203090204"/>
      <p:regular r:id="rId22"/>
    </p:embeddedFont>
    <p:embeddedFont>
      <p:font typeface="Avenir Light" charset="1" panose="020B0402020203020204"/>
      <p:regular r:id="rId23"/>
    </p:embeddedFont>
    <p:embeddedFont>
      <p:font typeface="Avenir Light Italics" charset="1" panose="020B0402020203090204"/>
      <p:regular r:id="rId24"/>
    </p:embeddedFont>
    <p:embeddedFont>
      <p:font typeface="Avenir Medium" charset="1" panose="020B0603020203020204"/>
      <p:regular r:id="rId25"/>
    </p:embeddedFont>
    <p:embeddedFont>
      <p:font typeface="Avenir Medium Italics" charset="1" panose="020B0603020203090204"/>
      <p:regular r:id="rId26"/>
    </p:embeddedFont>
    <p:embeddedFont>
      <p:font typeface="Avenir Ultra-Bold" charset="1" panose="020B0803020203020204"/>
      <p:regular r:id="rId27"/>
    </p:embeddedFont>
    <p:embeddedFont>
      <p:font typeface="Avenir Ultra-Bold Italics" charset="1" panose="020B0803020203090204"/>
      <p:regular r:id="rId28"/>
    </p:embeddedFont>
    <p:embeddedFont>
      <p:font typeface="Alice" charset="1" panose="00000500000000000000"/>
      <p:regular r:id="rId29"/>
    </p:embeddedFont>
    <p:embeddedFont>
      <p:font typeface="Alice Bold" charset="1" panose="00000500000000000000"/>
      <p:regular r:id="rId30"/>
    </p:embeddedFont>
    <p:embeddedFont>
      <p:font typeface="Alice Italics" charset="1" panose="00000500000000000000"/>
      <p:regular r:id="rId31"/>
    </p:embeddedFont>
    <p:embeddedFont>
      <p:font typeface="Alice Bold Italics"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gif" Type="http://schemas.openxmlformats.org/officeDocument/2006/relationships/image"/><Relationship Id="rId5" Target="../media/image16.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7.gif" Type="http://schemas.openxmlformats.org/officeDocument/2006/relationships/image"/><Relationship Id="rId5" Target="../media/image1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9.gif" Type="http://schemas.openxmlformats.org/officeDocument/2006/relationships/image"/><Relationship Id="rId5" Target="../media/image2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E2020"/>
        </a:solidFill>
      </p:bgPr>
    </p:bg>
    <p:spTree>
      <p:nvGrpSpPr>
        <p:cNvPr id="1" name=""/>
        <p:cNvGrpSpPr/>
        <p:nvPr/>
      </p:nvGrpSpPr>
      <p:grpSpPr>
        <a:xfrm>
          <a:off x="0" y="0"/>
          <a:ext cx="0" cy="0"/>
          <a:chOff x="0" y="0"/>
          <a:chExt cx="0" cy="0"/>
        </a:xfrm>
      </p:grpSpPr>
      <p:sp>
        <p:nvSpPr>
          <p:cNvPr name="Freeform 2" id="2"/>
          <p:cNvSpPr/>
          <p:nvPr/>
        </p:nvSpPr>
        <p:spPr>
          <a:xfrm flipH="false" flipV="false" rot="2047493">
            <a:off x="6751754" y="6887065"/>
            <a:ext cx="4784491" cy="3672097"/>
          </a:xfrm>
          <a:custGeom>
            <a:avLst/>
            <a:gdLst/>
            <a:ahLst/>
            <a:cxnLst/>
            <a:rect r="r" b="b" t="t" l="l"/>
            <a:pathLst>
              <a:path h="3672097" w="4784491">
                <a:moveTo>
                  <a:pt x="0" y="0"/>
                </a:moveTo>
                <a:lnTo>
                  <a:pt x="4784492" y="0"/>
                </a:lnTo>
                <a:lnTo>
                  <a:pt x="4784492" y="3672098"/>
                </a:lnTo>
                <a:lnTo>
                  <a:pt x="0" y="3672098"/>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34261">
            <a:off x="11067541" y="4856270"/>
            <a:ext cx="10747165" cy="7119997"/>
          </a:xfrm>
          <a:custGeom>
            <a:avLst/>
            <a:gdLst/>
            <a:ahLst/>
            <a:cxnLst/>
            <a:rect r="r" b="b" t="t" l="l"/>
            <a:pathLst>
              <a:path h="7119997" w="10747165">
                <a:moveTo>
                  <a:pt x="0" y="0"/>
                </a:moveTo>
                <a:lnTo>
                  <a:pt x="10747165" y="0"/>
                </a:lnTo>
                <a:lnTo>
                  <a:pt x="10747165" y="7119997"/>
                </a:lnTo>
                <a:lnTo>
                  <a:pt x="0" y="7119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74929" y="4182771"/>
            <a:ext cx="6758658" cy="7190062"/>
          </a:xfrm>
          <a:custGeom>
            <a:avLst/>
            <a:gdLst/>
            <a:ahLst/>
            <a:cxnLst/>
            <a:rect r="r" b="b" t="t" l="l"/>
            <a:pathLst>
              <a:path h="7190062" w="6758658">
                <a:moveTo>
                  <a:pt x="0" y="0"/>
                </a:moveTo>
                <a:lnTo>
                  <a:pt x="6758658" y="0"/>
                </a:lnTo>
                <a:lnTo>
                  <a:pt x="6758658" y="7190062"/>
                </a:lnTo>
                <a:lnTo>
                  <a:pt x="0" y="719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19623">
            <a:off x="-1044767" y="-96343"/>
            <a:ext cx="4784491" cy="3672097"/>
          </a:xfrm>
          <a:custGeom>
            <a:avLst/>
            <a:gdLst/>
            <a:ahLst/>
            <a:cxnLst/>
            <a:rect r="r" b="b" t="t" l="l"/>
            <a:pathLst>
              <a:path h="3672097" w="4784491">
                <a:moveTo>
                  <a:pt x="0" y="0"/>
                </a:moveTo>
                <a:lnTo>
                  <a:pt x="4784491" y="0"/>
                </a:lnTo>
                <a:lnTo>
                  <a:pt x="4784491" y="3672097"/>
                </a:lnTo>
                <a:lnTo>
                  <a:pt x="0" y="367209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11425" y="4929161"/>
            <a:ext cx="9337234" cy="1978290"/>
          </a:xfrm>
          <a:prstGeom prst="rect">
            <a:avLst/>
          </a:prstGeom>
        </p:spPr>
        <p:txBody>
          <a:bodyPr anchor="t" rtlCol="false" tIns="0" lIns="0" bIns="0" rIns="0">
            <a:spAutoFit/>
          </a:bodyPr>
          <a:lstStyle/>
          <a:p>
            <a:pPr algn="ctr">
              <a:lnSpc>
                <a:spcPts val="7615"/>
              </a:lnSpc>
            </a:pPr>
            <a:r>
              <a:rPr lang="en-US" sz="7466">
                <a:solidFill>
                  <a:srgbClr val="FFECD9"/>
                </a:solidFill>
                <a:latin typeface="Hagrid Text Heavy"/>
              </a:rPr>
              <a:t>Dog Breed Identification</a:t>
            </a:r>
          </a:p>
        </p:txBody>
      </p:sp>
      <p:sp>
        <p:nvSpPr>
          <p:cNvPr name="TextBox 7" id="7"/>
          <p:cNvSpPr txBox="true"/>
          <p:nvPr/>
        </p:nvSpPr>
        <p:spPr>
          <a:xfrm rot="0">
            <a:off x="810933" y="7525361"/>
            <a:ext cx="9037727" cy="519630"/>
          </a:xfrm>
          <a:prstGeom prst="rect">
            <a:avLst/>
          </a:prstGeom>
        </p:spPr>
        <p:txBody>
          <a:bodyPr anchor="t" rtlCol="false" tIns="0" lIns="0" bIns="0" rIns="0">
            <a:spAutoFit/>
          </a:bodyPr>
          <a:lstStyle/>
          <a:p>
            <a:pPr algn="ctr">
              <a:lnSpc>
                <a:spcPts val="4211"/>
              </a:lnSpc>
            </a:pPr>
            <a:r>
              <a:rPr lang="en-US" sz="3008">
                <a:solidFill>
                  <a:srgbClr val="FFECD9"/>
                </a:solidFill>
                <a:latin typeface="Inter"/>
              </a:rPr>
              <a:t>PRESENTED BY: COBRA BYTES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Freeform 2" id="2"/>
          <p:cNvSpPr/>
          <p:nvPr/>
        </p:nvSpPr>
        <p:spPr>
          <a:xfrm flipH="true" flipV="true" rot="-6674525">
            <a:off x="-4085666" y="6362970"/>
            <a:ext cx="11209279" cy="7426148"/>
          </a:xfrm>
          <a:custGeom>
            <a:avLst/>
            <a:gdLst/>
            <a:ahLst/>
            <a:cxnLst/>
            <a:rect r="r" b="b" t="t" l="l"/>
            <a:pathLst>
              <a:path h="7426148" w="11209279">
                <a:moveTo>
                  <a:pt x="11209279" y="7426148"/>
                </a:moveTo>
                <a:lnTo>
                  <a:pt x="0" y="7426148"/>
                </a:lnTo>
                <a:lnTo>
                  <a:pt x="0" y="0"/>
                </a:lnTo>
                <a:lnTo>
                  <a:pt x="11209279" y="0"/>
                </a:lnTo>
                <a:lnTo>
                  <a:pt x="11209279" y="742614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791026"/>
            <a:ext cx="5173724" cy="5928226"/>
          </a:xfrm>
          <a:custGeom>
            <a:avLst/>
            <a:gdLst/>
            <a:ahLst/>
            <a:cxnLst/>
            <a:rect r="r" b="b" t="t" l="l"/>
            <a:pathLst>
              <a:path h="5928226" w="5173724">
                <a:moveTo>
                  <a:pt x="0" y="0"/>
                </a:moveTo>
                <a:lnTo>
                  <a:pt x="5173724" y="0"/>
                </a:lnTo>
                <a:lnTo>
                  <a:pt x="5173724" y="5928226"/>
                </a:lnTo>
                <a:lnTo>
                  <a:pt x="0" y="5928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707588" y="988894"/>
            <a:ext cx="11301285" cy="1358200"/>
          </a:xfrm>
          <a:prstGeom prst="rect">
            <a:avLst/>
          </a:prstGeom>
        </p:spPr>
        <p:txBody>
          <a:bodyPr anchor="t" rtlCol="false" tIns="0" lIns="0" bIns="0" rIns="0">
            <a:spAutoFit/>
          </a:bodyPr>
          <a:lstStyle/>
          <a:p>
            <a:pPr algn="ctr">
              <a:lnSpc>
                <a:spcPts val="10120"/>
              </a:lnSpc>
            </a:pPr>
            <a:r>
              <a:rPr lang="en-US" sz="9922">
                <a:solidFill>
                  <a:srgbClr val="8E2020"/>
                </a:solidFill>
                <a:latin typeface="Hagrid Text Heavy"/>
              </a:rPr>
              <a:t>Classification</a:t>
            </a:r>
          </a:p>
        </p:txBody>
      </p:sp>
      <p:sp>
        <p:nvSpPr>
          <p:cNvPr name="TextBox 5" id="5"/>
          <p:cNvSpPr txBox="true"/>
          <p:nvPr/>
        </p:nvSpPr>
        <p:spPr>
          <a:xfrm rot="0">
            <a:off x="5767734" y="2454081"/>
            <a:ext cx="12276008" cy="5061244"/>
          </a:xfrm>
          <a:prstGeom prst="rect">
            <a:avLst/>
          </a:prstGeom>
        </p:spPr>
        <p:txBody>
          <a:bodyPr anchor="t" rtlCol="false" tIns="0" lIns="0" bIns="0" rIns="0">
            <a:spAutoFit/>
          </a:bodyPr>
          <a:lstStyle/>
          <a:p>
            <a:pPr algn="ctr">
              <a:lnSpc>
                <a:spcPts val="5085"/>
              </a:lnSpc>
            </a:pPr>
            <a:r>
              <a:rPr lang="en-US" sz="3390">
                <a:solidFill>
                  <a:srgbClr val="101111"/>
                </a:solidFill>
                <a:latin typeface="Inter"/>
              </a:rPr>
              <a:t>We were also interested in comparing how well our different features did relative to one another. Comparing different feature sets across our best performing model (the SVM with linear kernel), we found that our RGB histogram actually added noise to the feature set, while the color centers histogram (centered on dog faces) added useful information, albeit only by a few percentage points of accuracy increase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Freeform 2" id="2"/>
          <p:cNvSpPr/>
          <p:nvPr/>
        </p:nvSpPr>
        <p:spPr>
          <a:xfrm flipH="true" flipV="true" rot="-6674525">
            <a:off x="-4085666" y="6362970"/>
            <a:ext cx="11209279" cy="7426148"/>
          </a:xfrm>
          <a:custGeom>
            <a:avLst/>
            <a:gdLst/>
            <a:ahLst/>
            <a:cxnLst/>
            <a:rect r="r" b="b" t="t" l="l"/>
            <a:pathLst>
              <a:path h="7426148" w="11209279">
                <a:moveTo>
                  <a:pt x="11209279" y="7426148"/>
                </a:moveTo>
                <a:lnTo>
                  <a:pt x="0" y="7426148"/>
                </a:lnTo>
                <a:lnTo>
                  <a:pt x="0" y="0"/>
                </a:lnTo>
                <a:lnTo>
                  <a:pt x="11209279" y="0"/>
                </a:lnTo>
                <a:lnTo>
                  <a:pt x="11209279" y="742614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55096" y="1181100"/>
            <a:ext cx="11301285" cy="1358200"/>
          </a:xfrm>
          <a:prstGeom prst="rect">
            <a:avLst/>
          </a:prstGeom>
        </p:spPr>
        <p:txBody>
          <a:bodyPr anchor="t" rtlCol="false" tIns="0" lIns="0" bIns="0" rIns="0">
            <a:spAutoFit/>
          </a:bodyPr>
          <a:lstStyle/>
          <a:p>
            <a:pPr algn="ctr">
              <a:lnSpc>
                <a:spcPts val="10120"/>
              </a:lnSpc>
            </a:pPr>
            <a:r>
              <a:rPr lang="en-US" sz="9922">
                <a:solidFill>
                  <a:srgbClr val="8E2020"/>
                </a:solidFill>
                <a:latin typeface="Hagrid Text Heavy"/>
              </a:rPr>
              <a:t>Conclusion</a:t>
            </a:r>
          </a:p>
        </p:txBody>
      </p:sp>
      <p:sp>
        <p:nvSpPr>
          <p:cNvPr name="TextBox 4" id="4"/>
          <p:cNvSpPr txBox="true"/>
          <p:nvPr/>
        </p:nvSpPr>
        <p:spPr>
          <a:xfrm rot="0">
            <a:off x="5280373" y="2560490"/>
            <a:ext cx="12276008" cy="5061244"/>
          </a:xfrm>
          <a:prstGeom prst="rect">
            <a:avLst/>
          </a:prstGeom>
        </p:spPr>
        <p:txBody>
          <a:bodyPr anchor="t" rtlCol="false" tIns="0" lIns="0" bIns="0" rIns="0">
            <a:spAutoFit/>
          </a:bodyPr>
          <a:lstStyle/>
          <a:p>
            <a:pPr algn="ctr">
              <a:lnSpc>
                <a:spcPts val="5085"/>
              </a:lnSpc>
            </a:pPr>
            <a:r>
              <a:rPr lang="en-US" sz="3390">
                <a:solidFill>
                  <a:srgbClr val="101111"/>
                </a:solidFill>
                <a:latin typeface="Inter"/>
              </a:rPr>
              <a:t>Dog Breed Classification Project which uses CNN's to classify real world dog images and predict their breed out of 8000 breeds/classes. If supplied an image of a dog face, the code will identify the resembling dog breed. Achieved an accuracy of 58% (with just one epoch!!!)</a:t>
            </a:r>
            <a:r>
              <a:rPr lang="en-US" sz="3390">
                <a:solidFill>
                  <a:srgbClr val="101111"/>
                </a:solidFill>
                <a:latin typeface="Inter"/>
              </a:rPr>
              <a:t> and It takes the age &amp; weight of the dog and tell the diet plan for it like Overweight, Ideal, underweight using this data it predict exercise over weight </a:t>
            </a:r>
          </a:p>
        </p:txBody>
      </p:sp>
      <p:sp>
        <p:nvSpPr>
          <p:cNvPr name="Freeform 5" id="5"/>
          <p:cNvSpPr/>
          <p:nvPr/>
        </p:nvSpPr>
        <p:spPr>
          <a:xfrm flipH="false" flipV="false" rot="0">
            <a:off x="0" y="5037090"/>
            <a:ext cx="4514345" cy="4955868"/>
          </a:xfrm>
          <a:custGeom>
            <a:avLst/>
            <a:gdLst/>
            <a:ahLst/>
            <a:cxnLst/>
            <a:rect r="r" b="b" t="t" l="l"/>
            <a:pathLst>
              <a:path h="4955868" w="4514345">
                <a:moveTo>
                  <a:pt x="0" y="0"/>
                </a:moveTo>
                <a:lnTo>
                  <a:pt x="4514345" y="0"/>
                </a:lnTo>
                <a:lnTo>
                  <a:pt x="4514345" y="4955868"/>
                </a:lnTo>
                <a:lnTo>
                  <a:pt x="0" y="4955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E2020"/>
        </a:solidFill>
      </p:bgPr>
    </p:bg>
    <p:spTree>
      <p:nvGrpSpPr>
        <p:cNvPr id="1" name=""/>
        <p:cNvGrpSpPr/>
        <p:nvPr/>
      </p:nvGrpSpPr>
      <p:grpSpPr>
        <a:xfrm>
          <a:off x="0" y="0"/>
          <a:ext cx="0" cy="0"/>
          <a:chOff x="0" y="0"/>
          <a:chExt cx="0" cy="0"/>
        </a:xfrm>
      </p:grpSpPr>
      <p:sp>
        <p:nvSpPr>
          <p:cNvPr name="Freeform 2" id="2"/>
          <p:cNvSpPr/>
          <p:nvPr/>
        </p:nvSpPr>
        <p:spPr>
          <a:xfrm flipH="false" flipV="false" rot="1882306">
            <a:off x="14424379" y="-251455"/>
            <a:ext cx="4784491" cy="3672097"/>
          </a:xfrm>
          <a:custGeom>
            <a:avLst/>
            <a:gdLst/>
            <a:ahLst/>
            <a:cxnLst/>
            <a:rect r="r" b="b" t="t" l="l"/>
            <a:pathLst>
              <a:path h="3672097" w="4784491">
                <a:moveTo>
                  <a:pt x="0" y="0"/>
                </a:moveTo>
                <a:lnTo>
                  <a:pt x="4784491" y="0"/>
                </a:lnTo>
                <a:lnTo>
                  <a:pt x="4784491" y="3672098"/>
                </a:lnTo>
                <a:lnTo>
                  <a:pt x="0" y="3672098"/>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258300"/>
            <a:ext cx="18288000" cy="1457556"/>
            <a:chOff x="0" y="0"/>
            <a:chExt cx="4816593" cy="383883"/>
          </a:xfrm>
        </p:grpSpPr>
        <p:sp>
          <p:nvSpPr>
            <p:cNvPr name="Freeform 4" id="4"/>
            <p:cNvSpPr/>
            <p:nvPr/>
          </p:nvSpPr>
          <p:spPr>
            <a:xfrm flipH="false" flipV="false" rot="0">
              <a:off x="0" y="0"/>
              <a:ext cx="4816592" cy="383883"/>
            </a:xfrm>
            <a:custGeom>
              <a:avLst/>
              <a:gdLst/>
              <a:ahLst/>
              <a:cxnLst/>
              <a:rect r="r" b="b" t="t" l="l"/>
              <a:pathLst>
                <a:path h="383883" w="4816592">
                  <a:moveTo>
                    <a:pt x="0" y="0"/>
                  </a:moveTo>
                  <a:lnTo>
                    <a:pt x="4816592" y="0"/>
                  </a:lnTo>
                  <a:lnTo>
                    <a:pt x="4816592" y="383883"/>
                  </a:lnTo>
                  <a:lnTo>
                    <a:pt x="0" y="383883"/>
                  </a:lnTo>
                  <a:close/>
                </a:path>
              </a:pathLst>
            </a:custGeom>
            <a:solidFill>
              <a:srgbClr val="EFBF6A"/>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6" id="6"/>
          <p:cNvPicPr>
            <a:picLocks noChangeAspect="true"/>
          </p:cNvPicPr>
          <p:nvPr/>
        </p:nvPicPr>
        <p:blipFill>
          <a:blip r:embed="rId4"/>
          <a:srcRect l="0" t="0" r="0" b="0"/>
          <a:stretch>
            <a:fillRect/>
          </a:stretch>
        </p:blipFill>
        <p:spPr>
          <a:xfrm flipH="true" flipV="false" rot="0">
            <a:off x="315464" y="5676675"/>
            <a:ext cx="6452088" cy="4293023"/>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3143860" y="5676675"/>
            <a:ext cx="5986670" cy="4310403"/>
          </a:xfrm>
          <a:prstGeom prst="rect">
            <a:avLst/>
          </a:prstGeom>
        </p:spPr>
      </p:pic>
      <p:sp>
        <p:nvSpPr>
          <p:cNvPr name="Freeform 8" id="8"/>
          <p:cNvSpPr/>
          <p:nvPr/>
        </p:nvSpPr>
        <p:spPr>
          <a:xfrm flipH="false" flipV="false" rot="-1861773">
            <a:off x="-922849" y="-257996"/>
            <a:ext cx="4784491" cy="3672097"/>
          </a:xfrm>
          <a:custGeom>
            <a:avLst/>
            <a:gdLst/>
            <a:ahLst/>
            <a:cxnLst/>
            <a:rect r="r" b="b" t="t" l="l"/>
            <a:pathLst>
              <a:path h="3672097" w="4784491">
                <a:moveTo>
                  <a:pt x="0" y="0"/>
                </a:moveTo>
                <a:lnTo>
                  <a:pt x="4784492" y="0"/>
                </a:lnTo>
                <a:lnTo>
                  <a:pt x="4784492" y="3672098"/>
                </a:lnTo>
                <a:lnTo>
                  <a:pt x="0" y="3672098"/>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214346" y="3235813"/>
            <a:ext cx="11859309" cy="1362511"/>
          </a:xfrm>
          <a:prstGeom prst="rect">
            <a:avLst/>
          </a:prstGeom>
        </p:spPr>
        <p:txBody>
          <a:bodyPr anchor="t" rtlCol="false" tIns="0" lIns="0" bIns="0" rIns="0">
            <a:spAutoFit/>
          </a:bodyPr>
          <a:lstStyle/>
          <a:p>
            <a:pPr algn="ctr">
              <a:lnSpc>
                <a:spcPts val="10322"/>
              </a:lnSpc>
            </a:pPr>
            <a:r>
              <a:rPr lang="en-US" sz="10120">
                <a:solidFill>
                  <a:srgbClr val="FFECD9"/>
                </a:solidFill>
                <a:latin typeface="Hagrid Text Heav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Freeform 2" id="2"/>
          <p:cNvSpPr/>
          <p:nvPr/>
        </p:nvSpPr>
        <p:spPr>
          <a:xfrm flipH="false" flipV="false" rot="0">
            <a:off x="548676" y="1028700"/>
            <a:ext cx="7103800" cy="8229600"/>
          </a:xfrm>
          <a:custGeom>
            <a:avLst/>
            <a:gdLst/>
            <a:ahLst/>
            <a:cxnLst/>
            <a:rect r="r" b="b" t="t" l="l"/>
            <a:pathLst>
              <a:path h="8229600" w="7103800">
                <a:moveTo>
                  <a:pt x="0" y="0"/>
                </a:moveTo>
                <a:lnTo>
                  <a:pt x="7103800" y="0"/>
                </a:lnTo>
                <a:lnTo>
                  <a:pt x="71038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8914740" y="3257186"/>
            <a:ext cx="8096270" cy="1310718"/>
          </a:xfrm>
          <a:prstGeom prst="rect">
            <a:avLst/>
          </a:prstGeom>
        </p:spPr>
        <p:txBody>
          <a:bodyPr anchor="t" rtlCol="false" tIns="0" lIns="0" bIns="0" rIns="0">
            <a:spAutoFit/>
          </a:bodyPr>
          <a:lstStyle/>
          <a:p>
            <a:pPr algn="ctr">
              <a:lnSpc>
                <a:spcPts val="7862"/>
              </a:lnSpc>
            </a:pPr>
            <a:r>
              <a:rPr lang="en-US" sz="7707">
                <a:solidFill>
                  <a:srgbClr val="8E2020"/>
                </a:solidFill>
                <a:latin typeface="Hagrid Text Heavy"/>
              </a:rPr>
              <a:t>Introduction</a:t>
            </a:r>
          </a:p>
        </p:txBody>
      </p:sp>
      <p:sp>
        <p:nvSpPr>
          <p:cNvPr name="TextBox 4" id="4"/>
          <p:cNvSpPr txBox="true"/>
          <p:nvPr/>
        </p:nvSpPr>
        <p:spPr>
          <a:xfrm rot="0">
            <a:off x="8914740" y="4808809"/>
            <a:ext cx="8522607" cy="1595099"/>
          </a:xfrm>
          <a:prstGeom prst="rect">
            <a:avLst/>
          </a:prstGeom>
        </p:spPr>
        <p:txBody>
          <a:bodyPr anchor="t" rtlCol="false" tIns="0" lIns="0" bIns="0" rIns="0">
            <a:spAutoFit/>
          </a:bodyPr>
          <a:lstStyle/>
          <a:p>
            <a:pPr>
              <a:lnSpc>
                <a:spcPts val="3185"/>
              </a:lnSpc>
            </a:pPr>
            <a:r>
              <a:rPr lang="en-US" sz="2745" spc="96">
                <a:solidFill>
                  <a:srgbClr val="8E2020"/>
                </a:solidFill>
                <a:latin typeface="Open Sans Light Bold"/>
              </a:rPr>
              <a:t>THIS PRESENTATION WILL EXPLORE THE USE OF CONVOLUTIONAL NEURAL NETWORKS AND IMAGE PROCESSING TO ACCURATELY IDENTIFY DOG BREEDS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E2020"/>
        </a:solidFill>
      </p:bgPr>
    </p:bg>
    <p:spTree>
      <p:nvGrpSpPr>
        <p:cNvPr id="1" name=""/>
        <p:cNvGrpSpPr/>
        <p:nvPr/>
      </p:nvGrpSpPr>
      <p:grpSpPr>
        <a:xfrm>
          <a:off x="0" y="0"/>
          <a:ext cx="0" cy="0"/>
          <a:chOff x="0" y="0"/>
          <a:chExt cx="0" cy="0"/>
        </a:xfrm>
      </p:grpSpPr>
      <p:sp>
        <p:nvSpPr>
          <p:cNvPr name="Freeform 2" id="2"/>
          <p:cNvSpPr/>
          <p:nvPr/>
        </p:nvSpPr>
        <p:spPr>
          <a:xfrm flipH="false" flipV="false" rot="607769">
            <a:off x="-926365" y="-772620"/>
            <a:ext cx="4833999" cy="8316558"/>
          </a:xfrm>
          <a:custGeom>
            <a:avLst/>
            <a:gdLst/>
            <a:ahLst/>
            <a:cxnLst/>
            <a:rect r="r" b="b" t="t" l="l"/>
            <a:pathLst>
              <a:path h="8316558" w="4833999">
                <a:moveTo>
                  <a:pt x="0" y="0"/>
                </a:moveTo>
                <a:lnTo>
                  <a:pt x="4833999" y="0"/>
                </a:lnTo>
                <a:lnTo>
                  <a:pt x="4833999"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7769">
            <a:off x="13779532" y="3769591"/>
            <a:ext cx="4833999" cy="8316558"/>
          </a:xfrm>
          <a:custGeom>
            <a:avLst/>
            <a:gdLst/>
            <a:ahLst/>
            <a:cxnLst/>
            <a:rect r="r" b="b" t="t" l="l"/>
            <a:pathLst>
              <a:path h="8316558" w="4833999">
                <a:moveTo>
                  <a:pt x="0" y="0"/>
                </a:moveTo>
                <a:lnTo>
                  <a:pt x="4833999" y="0"/>
                </a:lnTo>
                <a:lnTo>
                  <a:pt x="4833999"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66759" y="2118304"/>
            <a:ext cx="12954482" cy="2377443"/>
          </a:xfrm>
          <a:prstGeom prst="rect">
            <a:avLst/>
          </a:prstGeom>
        </p:spPr>
        <p:txBody>
          <a:bodyPr anchor="t" rtlCol="false" tIns="0" lIns="0" bIns="0" rIns="0">
            <a:spAutoFit/>
          </a:bodyPr>
          <a:lstStyle/>
          <a:p>
            <a:pPr algn="ctr">
              <a:lnSpc>
                <a:spcPts val="9180"/>
              </a:lnSpc>
            </a:pPr>
            <a:r>
              <a:rPr lang="en-US" sz="9000">
                <a:solidFill>
                  <a:srgbClr val="FFECD9"/>
                </a:solidFill>
                <a:latin typeface="Alice"/>
              </a:rPr>
              <a:t>Background and Comparison</a:t>
            </a:r>
          </a:p>
        </p:txBody>
      </p:sp>
      <p:grpSp>
        <p:nvGrpSpPr>
          <p:cNvPr name="Group 5" id="5"/>
          <p:cNvGrpSpPr/>
          <p:nvPr/>
        </p:nvGrpSpPr>
        <p:grpSpPr>
          <a:xfrm rot="0">
            <a:off x="0" y="9258300"/>
            <a:ext cx="18288000" cy="1457556"/>
            <a:chOff x="0" y="0"/>
            <a:chExt cx="4816593" cy="383883"/>
          </a:xfrm>
        </p:grpSpPr>
        <p:sp>
          <p:nvSpPr>
            <p:cNvPr name="Freeform 6" id="6"/>
            <p:cNvSpPr/>
            <p:nvPr/>
          </p:nvSpPr>
          <p:spPr>
            <a:xfrm flipH="false" flipV="false" rot="0">
              <a:off x="0" y="0"/>
              <a:ext cx="4816592" cy="383883"/>
            </a:xfrm>
            <a:custGeom>
              <a:avLst/>
              <a:gdLst/>
              <a:ahLst/>
              <a:cxnLst/>
              <a:rect r="r" b="b" t="t" l="l"/>
              <a:pathLst>
                <a:path h="383883" w="4816592">
                  <a:moveTo>
                    <a:pt x="0" y="0"/>
                  </a:moveTo>
                  <a:lnTo>
                    <a:pt x="4816592" y="0"/>
                  </a:lnTo>
                  <a:lnTo>
                    <a:pt x="4816592" y="383883"/>
                  </a:lnTo>
                  <a:lnTo>
                    <a:pt x="0" y="383883"/>
                  </a:lnTo>
                  <a:close/>
                </a:path>
              </a:pathLst>
            </a:custGeom>
            <a:solidFill>
              <a:srgbClr val="EFBF6A"/>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srcRect l="0" t="0" r="0" b="0"/>
          <a:stretch>
            <a:fillRect/>
          </a:stretch>
        </p:blipFill>
        <p:spPr>
          <a:xfrm flipH="false" flipV="false" rot="0">
            <a:off x="6221814" y="5421162"/>
            <a:ext cx="5844372" cy="456591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TextBox 2" id="2"/>
          <p:cNvSpPr txBox="true"/>
          <p:nvPr/>
        </p:nvSpPr>
        <p:spPr>
          <a:xfrm rot="0">
            <a:off x="1028700" y="2216869"/>
            <a:ext cx="10016741" cy="1107443"/>
          </a:xfrm>
          <a:prstGeom prst="rect">
            <a:avLst/>
          </a:prstGeom>
        </p:spPr>
        <p:txBody>
          <a:bodyPr anchor="t" rtlCol="false" tIns="0" lIns="0" bIns="0" rIns="0">
            <a:spAutoFit/>
          </a:bodyPr>
          <a:lstStyle/>
          <a:p>
            <a:pPr algn="ctr">
              <a:lnSpc>
                <a:spcPts val="7338"/>
              </a:lnSpc>
            </a:pPr>
            <a:r>
              <a:rPr lang="en-US" sz="7194">
                <a:solidFill>
                  <a:srgbClr val="8E2020"/>
                </a:solidFill>
                <a:latin typeface="Avenir"/>
              </a:rPr>
              <a:t>Background</a:t>
            </a:r>
          </a:p>
        </p:txBody>
      </p:sp>
      <p:sp>
        <p:nvSpPr>
          <p:cNvPr name="Freeform 3" id="3"/>
          <p:cNvSpPr/>
          <p:nvPr/>
        </p:nvSpPr>
        <p:spPr>
          <a:xfrm flipH="false" flipV="false" rot="-1979583">
            <a:off x="11541124" y="3124120"/>
            <a:ext cx="12329253" cy="8168130"/>
          </a:xfrm>
          <a:custGeom>
            <a:avLst/>
            <a:gdLst/>
            <a:ahLst/>
            <a:cxnLst/>
            <a:rect r="r" b="b" t="t" l="l"/>
            <a:pathLst>
              <a:path h="8168130" w="12329253">
                <a:moveTo>
                  <a:pt x="0" y="0"/>
                </a:moveTo>
                <a:lnTo>
                  <a:pt x="12329254" y="0"/>
                </a:lnTo>
                <a:lnTo>
                  <a:pt x="12329254" y="8168130"/>
                </a:lnTo>
                <a:lnTo>
                  <a:pt x="0" y="8168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8002" y="3738979"/>
            <a:ext cx="12486149" cy="4812186"/>
          </a:xfrm>
          <a:prstGeom prst="rect">
            <a:avLst/>
          </a:prstGeom>
        </p:spPr>
        <p:txBody>
          <a:bodyPr anchor="t" rtlCol="false" tIns="0" lIns="0" bIns="0" rIns="0">
            <a:spAutoFit/>
          </a:bodyPr>
          <a:lstStyle/>
          <a:p>
            <a:pPr algn="ctr">
              <a:lnSpc>
                <a:spcPts val="4852"/>
              </a:lnSpc>
            </a:pPr>
            <a:r>
              <a:rPr lang="en-US" sz="3234">
                <a:solidFill>
                  <a:srgbClr val="101111"/>
                </a:solidFill>
                <a:latin typeface="Inter"/>
              </a:rPr>
              <a:t>This project hopes to identify dog breeds from images. This is a fine-grained classification problem: all breeds of Canis lupus familiaris share similar body features and overall structure, so differentiating between breeds is a difficult problem. Furthermore, there is low inter-breed and high intra-breed variation; in other words, there are relatively few differences between breeds and relatively large differences within breeds, differing in size, shape, and color. </a:t>
            </a:r>
          </a:p>
        </p:txBody>
      </p:sp>
      <p:sp>
        <p:nvSpPr>
          <p:cNvPr name="Freeform 5" id="5"/>
          <p:cNvSpPr/>
          <p:nvPr/>
        </p:nvSpPr>
        <p:spPr>
          <a:xfrm flipH="false" flipV="false" rot="0">
            <a:off x="13690938" y="2905369"/>
            <a:ext cx="7219240" cy="6352931"/>
          </a:xfrm>
          <a:custGeom>
            <a:avLst/>
            <a:gdLst/>
            <a:ahLst/>
            <a:cxnLst/>
            <a:rect r="r" b="b" t="t" l="l"/>
            <a:pathLst>
              <a:path h="6352931" w="7219240">
                <a:moveTo>
                  <a:pt x="0" y="0"/>
                </a:moveTo>
                <a:lnTo>
                  <a:pt x="7219239" y="0"/>
                </a:lnTo>
                <a:lnTo>
                  <a:pt x="7219239" y="6352931"/>
                </a:lnTo>
                <a:lnTo>
                  <a:pt x="0" y="6352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TextBox 2" id="2"/>
          <p:cNvSpPr txBox="true"/>
          <p:nvPr/>
        </p:nvSpPr>
        <p:spPr>
          <a:xfrm rot="0">
            <a:off x="1028700" y="2216869"/>
            <a:ext cx="10016741" cy="1107443"/>
          </a:xfrm>
          <a:prstGeom prst="rect">
            <a:avLst/>
          </a:prstGeom>
        </p:spPr>
        <p:txBody>
          <a:bodyPr anchor="t" rtlCol="false" tIns="0" lIns="0" bIns="0" rIns="0">
            <a:spAutoFit/>
          </a:bodyPr>
          <a:lstStyle/>
          <a:p>
            <a:pPr algn="ctr">
              <a:lnSpc>
                <a:spcPts val="7338"/>
              </a:lnSpc>
            </a:pPr>
            <a:r>
              <a:rPr lang="en-US" sz="7194">
                <a:solidFill>
                  <a:srgbClr val="8E2020"/>
                </a:solidFill>
                <a:latin typeface="Avenir"/>
              </a:rPr>
              <a:t>Comparison</a:t>
            </a:r>
          </a:p>
        </p:txBody>
      </p:sp>
      <p:sp>
        <p:nvSpPr>
          <p:cNvPr name="Freeform 3" id="3"/>
          <p:cNvSpPr/>
          <p:nvPr/>
        </p:nvSpPr>
        <p:spPr>
          <a:xfrm flipH="false" flipV="false" rot="-1979583">
            <a:off x="11541124" y="3124120"/>
            <a:ext cx="12329253" cy="8168130"/>
          </a:xfrm>
          <a:custGeom>
            <a:avLst/>
            <a:gdLst/>
            <a:ahLst/>
            <a:cxnLst/>
            <a:rect r="r" b="b" t="t" l="l"/>
            <a:pathLst>
              <a:path h="8168130" w="12329253">
                <a:moveTo>
                  <a:pt x="0" y="0"/>
                </a:moveTo>
                <a:lnTo>
                  <a:pt x="12329254" y="0"/>
                </a:lnTo>
                <a:lnTo>
                  <a:pt x="12329254" y="8168130"/>
                </a:lnTo>
                <a:lnTo>
                  <a:pt x="0" y="8168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8002" y="3738979"/>
            <a:ext cx="12486149" cy="4207163"/>
          </a:xfrm>
          <a:prstGeom prst="rect">
            <a:avLst/>
          </a:prstGeom>
        </p:spPr>
        <p:txBody>
          <a:bodyPr anchor="t" rtlCol="false" tIns="0" lIns="0" bIns="0" rIns="0">
            <a:spAutoFit/>
          </a:bodyPr>
          <a:lstStyle/>
          <a:p>
            <a:pPr algn="ctr">
              <a:lnSpc>
                <a:spcPts val="4852"/>
              </a:lnSpc>
            </a:pPr>
            <a:r>
              <a:rPr lang="en-US" sz="3234">
                <a:solidFill>
                  <a:srgbClr val="101111"/>
                </a:solidFill>
                <a:latin typeface="Inter"/>
              </a:rPr>
              <a:t>In our work, we attempt to use a convolutional neural network to assist with keypoint detection in dogs, namely identifying eyes, nose, and ears. CNNs have seen success in identifying facial keypoints in humans, and we hope to apply this technique to dogs as well. By doing so, we eliminate dog face detection as a step in the process, and replace Liu et. also part localization process.</a:t>
            </a:r>
          </a:p>
        </p:txBody>
      </p:sp>
      <p:pic>
        <p:nvPicPr>
          <p:cNvPr name="Picture 5" id="5"/>
          <p:cNvPicPr>
            <a:picLocks noChangeAspect="true"/>
          </p:cNvPicPr>
          <p:nvPr/>
        </p:nvPicPr>
        <p:blipFill>
          <a:blip r:embed="rId4"/>
          <a:srcRect l="0" t="0" r="0" b="0"/>
          <a:stretch>
            <a:fillRect/>
          </a:stretch>
        </p:blipFill>
        <p:spPr>
          <a:xfrm flipH="false" flipV="false" rot="0">
            <a:off x="12738728" y="5890185"/>
            <a:ext cx="5549272" cy="455734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Freeform 2" id="2"/>
          <p:cNvSpPr/>
          <p:nvPr/>
        </p:nvSpPr>
        <p:spPr>
          <a:xfrm flipH="false" flipV="false" rot="-2045069">
            <a:off x="13907129" y="-1007937"/>
            <a:ext cx="4833999" cy="8316558"/>
          </a:xfrm>
          <a:custGeom>
            <a:avLst/>
            <a:gdLst/>
            <a:ahLst/>
            <a:cxnLst/>
            <a:rect r="r" b="b" t="t" l="l"/>
            <a:pathLst>
              <a:path h="8316558" w="4833999">
                <a:moveTo>
                  <a:pt x="0" y="0"/>
                </a:moveTo>
                <a:lnTo>
                  <a:pt x="4833999" y="0"/>
                </a:lnTo>
                <a:lnTo>
                  <a:pt x="4833999"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45069">
            <a:off x="-854002" y="3012910"/>
            <a:ext cx="4833999" cy="8316558"/>
          </a:xfrm>
          <a:custGeom>
            <a:avLst/>
            <a:gdLst/>
            <a:ahLst/>
            <a:cxnLst/>
            <a:rect r="r" b="b" t="t" l="l"/>
            <a:pathLst>
              <a:path h="8316558" w="4833999">
                <a:moveTo>
                  <a:pt x="0" y="0"/>
                </a:moveTo>
                <a:lnTo>
                  <a:pt x="4834000" y="0"/>
                </a:lnTo>
                <a:lnTo>
                  <a:pt x="4834000"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427997" y="1861040"/>
            <a:ext cx="13432007" cy="2740529"/>
          </a:xfrm>
          <a:prstGeom prst="rect">
            <a:avLst/>
          </a:prstGeom>
        </p:spPr>
        <p:txBody>
          <a:bodyPr anchor="t" rtlCol="false" tIns="0" lIns="0" bIns="0" rIns="0">
            <a:spAutoFit/>
          </a:bodyPr>
          <a:lstStyle/>
          <a:p>
            <a:pPr algn="ctr">
              <a:lnSpc>
                <a:spcPts val="10505"/>
              </a:lnSpc>
            </a:pPr>
            <a:r>
              <a:rPr lang="en-US" sz="10299">
                <a:solidFill>
                  <a:srgbClr val="8E2020"/>
                </a:solidFill>
                <a:latin typeface="Hagrid Text Heavy"/>
              </a:rPr>
              <a:t>Keypoint Detection</a:t>
            </a:r>
          </a:p>
        </p:txBody>
      </p:sp>
      <p:grpSp>
        <p:nvGrpSpPr>
          <p:cNvPr name="Group 5" id="5"/>
          <p:cNvGrpSpPr/>
          <p:nvPr/>
        </p:nvGrpSpPr>
        <p:grpSpPr>
          <a:xfrm rot="0">
            <a:off x="0" y="9258300"/>
            <a:ext cx="18288000" cy="1457556"/>
            <a:chOff x="0" y="0"/>
            <a:chExt cx="4816593" cy="383883"/>
          </a:xfrm>
        </p:grpSpPr>
        <p:sp>
          <p:nvSpPr>
            <p:cNvPr name="Freeform 6" id="6"/>
            <p:cNvSpPr/>
            <p:nvPr/>
          </p:nvSpPr>
          <p:spPr>
            <a:xfrm flipH="false" flipV="false" rot="0">
              <a:off x="0" y="0"/>
              <a:ext cx="4816592" cy="383883"/>
            </a:xfrm>
            <a:custGeom>
              <a:avLst/>
              <a:gdLst/>
              <a:ahLst/>
              <a:cxnLst/>
              <a:rect r="r" b="b" t="t" l="l"/>
              <a:pathLst>
                <a:path h="383883" w="4816592">
                  <a:moveTo>
                    <a:pt x="0" y="0"/>
                  </a:moveTo>
                  <a:lnTo>
                    <a:pt x="4816592" y="0"/>
                  </a:lnTo>
                  <a:lnTo>
                    <a:pt x="4816592" y="383883"/>
                  </a:lnTo>
                  <a:lnTo>
                    <a:pt x="0" y="383883"/>
                  </a:lnTo>
                  <a:close/>
                </a:path>
              </a:pathLst>
            </a:custGeom>
            <a:solidFill>
              <a:srgbClr val="8E202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srcRect l="0" t="0" r="0" b="0"/>
          <a:stretch>
            <a:fillRect/>
          </a:stretch>
        </p:blipFill>
        <p:spPr>
          <a:xfrm flipH="false" flipV="false" rot="0">
            <a:off x="6113365" y="5436211"/>
            <a:ext cx="6061270" cy="436411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E2020"/>
        </a:solidFill>
      </p:bgPr>
    </p:bg>
    <p:spTree>
      <p:nvGrpSpPr>
        <p:cNvPr id="1" name=""/>
        <p:cNvGrpSpPr/>
        <p:nvPr/>
      </p:nvGrpSpPr>
      <p:grpSpPr>
        <a:xfrm>
          <a:off x="0" y="0"/>
          <a:ext cx="0" cy="0"/>
          <a:chOff x="0" y="0"/>
          <a:chExt cx="0" cy="0"/>
        </a:xfrm>
      </p:grpSpPr>
      <p:sp>
        <p:nvSpPr>
          <p:cNvPr name="Freeform 2" id="2"/>
          <p:cNvSpPr/>
          <p:nvPr/>
        </p:nvSpPr>
        <p:spPr>
          <a:xfrm flipH="false" flipV="false" rot="-1748108">
            <a:off x="-11986" y="3856256"/>
            <a:ext cx="4833999" cy="8316558"/>
          </a:xfrm>
          <a:custGeom>
            <a:avLst/>
            <a:gdLst/>
            <a:ahLst/>
            <a:cxnLst/>
            <a:rect r="r" b="b" t="t" l="l"/>
            <a:pathLst>
              <a:path h="8316558" w="4833999">
                <a:moveTo>
                  <a:pt x="0" y="0"/>
                </a:moveTo>
                <a:lnTo>
                  <a:pt x="4833999" y="0"/>
                </a:lnTo>
                <a:lnTo>
                  <a:pt x="4833999"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90602">
            <a:off x="13829205" y="-977422"/>
            <a:ext cx="4833999" cy="8316558"/>
          </a:xfrm>
          <a:custGeom>
            <a:avLst/>
            <a:gdLst/>
            <a:ahLst/>
            <a:cxnLst/>
            <a:rect r="r" b="b" t="t" l="l"/>
            <a:pathLst>
              <a:path h="8316558" w="4833999">
                <a:moveTo>
                  <a:pt x="0" y="0"/>
                </a:moveTo>
                <a:lnTo>
                  <a:pt x="4834000" y="0"/>
                </a:lnTo>
                <a:lnTo>
                  <a:pt x="4834000"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269560" y="5143500"/>
            <a:ext cx="4640619" cy="5764744"/>
          </a:xfrm>
          <a:prstGeom prst="rect">
            <a:avLst/>
          </a:prstGeom>
        </p:spPr>
      </p:pic>
      <p:sp>
        <p:nvSpPr>
          <p:cNvPr name="Freeform 5" id="5"/>
          <p:cNvSpPr/>
          <p:nvPr/>
        </p:nvSpPr>
        <p:spPr>
          <a:xfrm flipH="false" flipV="false" rot="0">
            <a:off x="4780518" y="3647187"/>
            <a:ext cx="12478782" cy="4702652"/>
          </a:xfrm>
          <a:custGeom>
            <a:avLst/>
            <a:gdLst/>
            <a:ahLst/>
            <a:cxnLst/>
            <a:rect r="r" b="b" t="t" l="l"/>
            <a:pathLst>
              <a:path h="4702652" w="12478782">
                <a:moveTo>
                  <a:pt x="0" y="0"/>
                </a:moveTo>
                <a:lnTo>
                  <a:pt x="12478782" y="0"/>
                </a:lnTo>
                <a:lnTo>
                  <a:pt x="12478782" y="4702652"/>
                </a:lnTo>
                <a:lnTo>
                  <a:pt x="0" y="4702652"/>
                </a:lnTo>
                <a:lnTo>
                  <a:pt x="0" y="0"/>
                </a:lnTo>
                <a:close/>
              </a:path>
            </a:pathLst>
          </a:custGeom>
          <a:blipFill>
            <a:blip r:embed="rId5"/>
            <a:stretch>
              <a:fillRect l="0" t="0" r="0" b="0"/>
            </a:stretch>
          </a:blipFill>
        </p:spPr>
      </p:sp>
      <p:sp>
        <p:nvSpPr>
          <p:cNvPr name="TextBox 6" id="6"/>
          <p:cNvSpPr txBox="true"/>
          <p:nvPr/>
        </p:nvSpPr>
        <p:spPr>
          <a:xfrm rot="0">
            <a:off x="870081" y="841144"/>
            <a:ext cx="15376124" cy="1199115"/>
          </a:xfrm>
          <a:prstGeom prst="rect">
            <a:avLst/>
          </a:prstGeom>
        </p:spPr>
        <p:txBody>
          <a:bodyPr anchor="t" rtlCol="false" tIns="0" lIns="0" bIns="0" rIns="0">
            <a:spAutoFit/>
          </a:bodyPr>
          <a:lstStyle/>
          <a:p>
            <a:pPr algn="ctr">
              <a:lnSpc>
                <a:spcPts val="8986"/>
              </a:lnSpc>
            </a:pPr>
            <a:r>
              <a:rPr lang="en-US" sz="8809">
                <a:solidFill>
                  <a:srgbClr val="D3B89F"/>
                </a:solidFill>
                <a:latin typeface="Hagrid Text Heavy"/>
              </a:rPr>
              <a:t>Keypoint Detection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E2020"/>
        </a:solidFill>
      </p:bgPr>
    </p:bg>
    <p:spTree>
      <p:nvGrpSpPr>
        <p:cNvPr id="1" name=""/>
        <p:cNvGrpSpPr/>
        <p:nvPr/>
      </p:nvGrpSpPr>
      <p:grpSpPr>
        <a:xfrm>
          <a:off x="0" y="0"/>
          <a:ext cx="0" cy="0"/>
          <a:chOff x="0" y="0"/>
          <a:chExt cx="0" cy="0"/>
        </a:xfrm>
      </p:grpSpPr>
      <p:sp>
        <p:nvSpPr>
          <p:cNvPr name="Freeform 2" id="2"/>
          <p:cNvSpPr/>
          <p:nvPr/>
        </p:nvSpPr>
        <p:spPr>
          <a:xfrm flipH="false" flipV="false" rot="886655">
            <a:off x="13300296" y="3382484"/>
            <a:ext cx="4833999" cy="8316558"/>
          </a:xfrm>
          <a:custGeom>
            <a:avLst/>
            <a:gdLst/>
            <a:ahLst/>
            <a:cxnLst/>
            <a:rect r="r" b="b" t="t" l="l"/>
            <a:pathLst>
              <a:path h="8316558" w="4833999">
                <a:moveTo>
                  <a:pt x="0" y="0"/>
                </a:moveTo>
                <a:lnTo>
                  <a:pt x="4834000" y="0"/>
                </a:lnTo>
                <a:lnTo>
                  <a:pt x="4834000"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90602">
            <a:off x="113521" y="-1254751"/>
            <a:ext cx="4833999" cy="8316558"/>
          </a:xfrm>
          <a:custGeom>
            <a:avLst/>
            <a:gdLst/>
            <a:ahLst/>
            <a:cxnLst/>
            <a:rect r="r" b="b" t="t" l="l"/>
            <a:pathLst>
              <a:path h="8316558" w="4833999">
                <a:moveTo>
                  <a:pt x="0" y="0"/>
                </a:moveTo>
                <a:lnTo>
                  <a:pt x="4833999" y="0"/>
                </a:lnTo>
                <a:lnTo>
                  <a:pt x="4833999"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3330308" y="3278489"/>
            <a:ext cx="5230937" cy="7277826"/>
          </a:xfrm>
          <a:prstGeom prst="rect">
            <a:avLst/>
          </a:prstGeom>
        </p:spPr>
      </p:pic>
      <p:sp>
        <p:nvSpPr>
          <p:cNvPr name="Freeform 5" id="5"/>
          <p:cNvSpPr/>
          <p:nvPr/>
        </p:nvSpPr>
        <p:spPr>
          <a:xfrm flipH="false" flipV="false" rot="0">
            <a:off x="651750" y="2508493"/>
            <a:ext cx="12026217" cy="7275861"/>
          </a:xfrm>
          <a:custGeom>
            <a:avLst/>
            <a:gdLst/>
            <a:ahLst/>
            <a:cxnLst/>
            <a:rect r="r" b="b" t="t" l="l"/>
            <a:pathLst>
              <a:path h="7275861" w="12026217">
                <a:moveTo>
                  <a:pt x="0" y="0"/>
                </a:moveTo>
                <a:lnTo>
                  <a:pt x="12026217" y="0"/>
                </a:lnTo>
                <a:lnTo>
                  <a:pt x="12026217" y="7275862"/>
                </a:lnTo>
                <a:lnTo>
                  <a:pt x="0" y="7275862"/>
                </a:lnTo>
                <a:lnTo>
                  <a:pt x="0" y="0"/>
                </a:lnTo>
                <a:close/>
              </a:path>
            </a:pathLst>
          </a:custGeom>
          <a:blipFill>
            <a:blip r:embed="rId5"/>
            <a:stretch>
              <a:fillRect l="0" t="0" r="0" b="0"/>
            </a:stretch>
          </a:blipFill>
        </p:spPr>
      </p:sp>
      <p:sp>
        <p:nvSpPr>
          <p:cNvPr name="TextBox 6" id="6"/>
          <p:cNvSpPr txBox="true"/>
          <p:nvPr/>
        </p:nvSpPr>
        <p:spPr>
          <a:xfrm rot="0">
            <a:off x="870081" y="841144"/>
            <a:ext cx="15376124" cy="1199115"/>
          </a:xfrm>
          <a:prstGeom prst="rect">
            <a:avLst/>
          </a:prstGeom>
        </p:spPr>
        <p:txBody>
          <a:bodyPr anchor="t" rtlCol="false" tIns="0" lIns="0" bIns="0" rIns="0">
            <a:spAutoFit/>
          </a:bodyPr>
          <a:lstStyle/>
          <a:p>
            <a:pPr algn="ctr">
              <a:lnSpc>
                <a:spcPts val="8986"/>
              </a:lnSpc>
            </a:pPr>
            <a:r>
              <a:rPr lang="en-US" sz="8809">
                <a:solidFill>
                  <a:srgbClr val="D3B89F"/>
                </a:solidFill>
                <a:latin typeface="Hagrid Text Heavy"/>
              </a:rPr>
              <a:t>Keypoint Detection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CD9"/>
        </a:solidFill>
      </p:bgPr>
    </p:bg>
    <p:spTree>
      <p:nvGrpSpPr>
        <p:cNvPr id="1" name=""/>
        <p:cNvGrpSpPr/>
        <p:nvPr/>
      </p:nvGrpSpPr>
      <p:grpSpPr>
        <a:xfrm>
          <a:off x="0" y="0"/>
          <a:ext cx="0" cy="0"/>
          <a:chOff x="0" y="0"/>
          <a:chExt cx="0" cy="0"/>
        </a:xfrm>
      </p:grpSpPr>
      <p:sp>
        <p:nvSpPr>
          <p:cNvPr name="Freeform 2" id="2"/>
          <p:cNvSpPr/>
          <p:nvPr/>
        </p:nvSpPr>
        <p:spPr>
          <a:xfrm flipH="false" flipV="false" rot="538875">
            <a:off x="13718874" y="2394360"/>
            <a:ext cx="4833999" cy="8316558"/>
          </a:xfrm>
          <a:custGeom>
            <a:avLst/>
            <a:gdLst/>
            <a:ahLst/>
            <a:cxnLst/>
            <a:rect r="r" b="b" t="t" l="l"/>
            <a:pathLst>
              <a:path h="8316558" w="4833999">
                <a:moveTo>
                  <a:pt x="0" y="0"/>
                </a:moveTo>
                <a:lnTo>
                  <a:pt x="4833999" y="0"/>
                </a:lnTo>
                <a:lnTo>
                  <a:pt x="4833999" y="8316557"/>
                </a:lnTo>
                <a:lnTo>
                  <a:pt x="0" y="8316557"/>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30127">
            <a:off x="-532158" y="-1451411"/>
            <a:ext cx="4833999" cy="8316558"/>
          </a:xfrm>
          <a:custGeom>
            <a:avLst/>
            <a:gdLst/>
            <a:ahLst/>
            <a:cxnLst/>
            <a:rect r="r" b="b" t="t" l="l"/>
            <a:pathLst>
              <a:path h="8316558" w="4833999">
                <a:moveTo>
                  <a:pt x="0" y="0"/>
                </a:moveTo>
                <a:lnTo>
                  <a:pt x="4833999" y="0"/>
                </a:lnTo>
                <a:lnTo>
                  <a:pt x="4833999" y="8316558"/>
                </a:lnTo>
                <a:lnTo>
                  <a:pt x="0" y="8316558"/>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84094" y="1895777"/>
            <a:ext cx="15319813" cy="1210366"/>
          </a:xfrm>
          <a:prstGeom prst="rect">
            <a:avLst/>
          </a:prstGeom>
        </p:spPr>
        <p:txBody>
          <a:bodyPr anchor="t" rtlCol="false" tIns="0" lIns="0" bIns="0" rIns="0">
            <a:spAutoFit/>
          </a:bodyPr>
          <a:lstStyle/>
          <a:p>
            <a:pPr algn="ctr">
              <a:lnSpc>
                <a:spcPts val="9061"/>
              </a:lnSpc>
            </a:pPr>
            <a:r>
              <a:rPr lang="en-US" sz="8883">
                <a:solidFill>
                  <a:srgbClr val="8E2020"/>
                </a:solidFill>
                <a:latin typeface="Hagrid Text Heavy"/>
              </a:rPr>
              <a:t>Classification</a:t>
            </a:r>
          </a:p>
        </p:txBody>
      </p:sp>
      <p:grpSp>
        <p:nvGrpSpPr>
          <p:cNvPr name="Group 5" id="5"/>
          <p:cNvGrpSpPr/>
          <p:nvPr/>
        </p:nvGrpSpPr>
        <p:grpSpPr>
          <a:xfrm rot="0">
            <a:off x="0" y="9258300"/>
            <a:ext cx="18288000" cy="1457556"/>
            <a:chOff x="0" y="0"/>
            <a:chExt cx="4816593" cy="383883"/>
          </a:xfrm>
        </p:grpSpPr>
        <p:sp>
          <p:nvSpPr>
            <p:cNvPr name="Freeform 6" id="6"/>
            <p:cNvSpPr/>
            <p:nvPr/>
          </p:nvSpPr>
          <p:spPr>
            <a:xfrm flipH="false" flipV="false" rot="0">
              <a:off x="0" y="0"/>
              <a:ext cx="4816592" cy="383883"/>
            </a:xfrm>
            <a:custGeom>
              <a:avLst/>
              <a:gdLst/>
              <a:ahLst/>
              <a:cxnLst/>
              <a:rect r="r" b="b" t="t" l="l"/>
              <a:pathLst>
                <a:path h="383883" w="4816592">
                  <a:moveTo>
                    <a:pt x="0" y="0"/>
                  </a:moveTo>
                  <a:lnTo>
                    <a:pt x="4816592" y="0"/>
                  </a:lnTo>
                  <a:lnTo>
                    <a:pt x="4816592" y="383883"/>
                  </a:lnTo>
                  <a:lnTo>
                    <a:pt x="0" y="383883"/>
                  </a:lnTo>
                  <a:close/>
                </a:path>
              </a:pathLst>
            </a:custGeom>
            <a:solidFill>
              <a:srgbClr val="EFBF6A"/>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srcRect l="0" t="0" r="0" b="0"/>
          <a:stretch>
            <a:fillRect/>
          </a:stretch>
        </p:blipFill>
        <p:spPr>
          <a:xfrm flipH="false" flipV="false" rot="0">
            <a:off x="6731630" y="5143500"/>
            <a:ext cx="5154698" cy="48435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DAFnY1MATWc</dc:identifier>
  <dcterms:modified xsi:type="dcterms:W3CDTF">2011-08-01T06:04:30Z</dcterms:modified>
  <cp:revision>1</cp:revision>
  <dc:title>Dog Breed Identification</dc:title>
</cp:coreProperties>
</file>